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微軟正黑體" panose="020B0604030504040204" pitchFamily="34" charset="-120"/>
      <p:regular r:id="rId7"/>
      <p:bold r:id="rId8"/>
    </p:embeddedFont>
    <p:embeddedFont>
      <p:font typeface="Canva Sans" panose="020B0503030501040103" pitchFamily="34" charset="0"/>
      <p:regular r:id="rId9"/>
    </p:embeddedFont>
    <p:embeddedFont>
      <p:font typeface="Garet" pitchFamily="2" charset="0"/>
      <p:regular r:id="rId10"/>
    </p:embeddedFont>
    <p:embeddedFont>
      <p:font typeface="Garet Bold" pitchFamily="2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598" autoAdjust="0"/>
  </p:normalViewPr>
  <p:slideViewPr>
    <p:cSldViewPr>
      <p:cViewPr varScale="1">
        <p:scale>
          <a:sx n="79" d="100"/>
          <a:sy n="79" d="100"/>
        </p:scale>
        <p:origin x="90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97567" y="1742514"/>
            <a:ext cx="11881167" cy="3827652"/>
            <a:chOff x="0" y="0"/>
            <a:chExt cx="2032943" cy="6549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32943" cy="654936"/>
            </a:xfrm>
            <a:custGeom>
              <a:avLst/>
              <a:gdLst/>
              <a:ahLst/>
              <a:cxnLst/>
              <a:rect l="l" t="t" r="r" b="b"/>
              <a:pathLst>
                <a:path w="2032943" h="654936">
                  <a:moveTo>
                    <a:pt x="1829743" y="0"/>
                  </a:moveTo>
                  <a:lnTo>
                    <a:pt x="0" y="0"/>
                  </a:lnTo>
                  <a:lnTo>
                    <a:pt x="203200" y="654936"/>
                  </a:lnTo>
                  <a:lnTo>
                    <a:pt x="2032943" y="654936"/>
                  </a:lnTo>
                  <a:lnTo>
                    <a:pt x="1829743" y="0"/>
                  </a:lnTo>
                  <a:close/>
                </a:path>
              </a:pathLst>
            </a:custGeom>
            <a:gradFill rotWithShape="1">
              <a:gsLst>
                <a:gs pos="0">
                  <a:srgbClr val="089891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1829743" cy="693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b="1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862236" y="5570166"/>
            <a:ext cx="7862021" cy="1722737"/>
            <a:chOff x="0" y="0"/>
            <a:chExt cx="4316141" cy="9457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141" cy="945759"/>
            </a:xfrm>
            <a:custGeom>
              <a:avLst/>
              <a:gdLst/>
              <a:ahLst/>
              <a:cxnLst/>
              <a:rect l="l" t="t" r="r" b="b"/>
              <a:pathLst>
                <a:path w="4316141" h="945759">
                  <a:moveTo>
                    <a:pt x="203200" y="0"/>
                  </a:moveTo>
                  <a:lnTo>
                    <a:pt x="4316141" y="0"/>
                  </a:lnTo>
                  <a:lnTo>
                    <a:pt x="4112941" y="945759"/>
                  </a:lnTo>
                  <a:lnTo>
                    <a:pt x="0" y="94575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4112941" cy="983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209108" y="-302970"/>
            <a:ext cx="13315894" cy="11678488"/>
            <a:chOff x="0" y="0"/>
            <a:chExt cx="695070" cy="609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293029" y="-24477"/>
            <a:ext cx="10052370" cy="7333896"/>
            <a:chOff x="0" y="0"/>
            <a:chExt cx="835562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35562" cy="609600"/>
            </a:xfrm>
            <a:custGeom>
              <a:avLst/>
              <a:gdLst/>
              <a:ahLst/>
              <a:cxnLst/>
              <a:rect l="l" t="t" r="r" b="b"/>
              <a:pathLst>
                <a:path w="835562" h="609600">
                  <a:moveTo>
                    <a:pt x="632362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835562" y="609600"/>
                  </a:lnTo>
                  <a:lnTo>
                    <a:pt x="632362" y="0"/>
                  </a:lnTo>
                  <a:close/>
                </a:path>
              </a:pathLst>
            </a:custGeom>
            <a:blipFill>
              <a:blip r:embed="rId2"/>
              <a:stretch>
                <a:fillRect l="-4700" r="-470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17162" y="7576119"/>
            <a:ext cx="10738170" cy="3799399"/>
            <a:chOff x="0" y="0"/>
            <a:chExt cx="1722901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22901" cy="609600"/>
            </a:xfrm>
            <a:custGeom>
              <a:avLst/>
              <a:gdLst/>
              <a:ahLst/>
              <a:cxnLst/>
              <a:rect l="l" t="t" r="r" b="b"/>
              <a:pathLst>
                <a:path w="1722901" h="609600">
                  <a:moveTo>
                    <a:pt x="1519701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722901" y="609600"/>
                  </a:lnTo>
                  <a:lnTo>
                    <a:pt x="1519701" y="0"/>
                  </a:lnTo>
                  <a:close/>
                </a:path>
              </a:pathLst>
            </a:custGeom>
            <a:blipFill>
              <a:blip r:embed="rId3"/>
              <a:stretch>
                <a:fillRect t="-44209" b="-44209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Freeform 15"/>
          <p:cNvSpPr/>
          <p:nvPr/>
        </p:nvSpPr>
        <p:spPr>
          <a:xfrm rot="-6457784">
            <a:off x="3918362" y="1274564"/>
            <a:ext cx="8913335" cy="935900"/>
          </a:xfrm>
          <a:custGeom>
            <a:avLst/>
            <a:gdLst/>
            <a:ahLst/>
            <a:cxnLst/>
            <a:rect l="l" t="t" r="r" b="b"/>
            <a:pathLst>
              <a:path w="8913335" h="935900">
                <a:moveTo>
                  <a:pt x="0" y="0"/>
                </a:moveTo>
                <a:lnTo>
                  <a:pt x="8913334" y="0"/>
                </a:lnTo>
                <a:lnTo>
                  <a:pt x="8913334" y="935900"/>
                </a:lnTo>
                <a:lnTo>
                  <a:pt x="0" y="935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-1075597" y="2108987"/>
            <a:ext cx="6054146" cy="8596256"/>
            <a:chOff x="0" y="0"/>
            <a:chExt cx="429327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29327" cy="609600"/>
            </a:xfrm>
            <a:custGeom>
              <a:avLst/>
              <a:gdLst/>
              <a:ahLst/>
              <a:cxnLst/>
              <a:rect l="l" t="t" r="r" b="b"/>
              <a:pathLst>
                <a:path w="429327" h="609600">
                  <a:moveTo>
                    <a:pt x="226127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29327" y="609600"/>
                  </a:lnTo>
                  <a:lnTo>
                    <a:pt x="226127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226127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854001" y="667658"/>
            <a:ext cx="622756" cy="670531"/>
          </a:xfrm>
          <a:custGeom>
            <a:avLst/>
            <a:gdLst/>
            <a:ahLst/>
            <a:cxnLst/>
            <a:rect l="l" t="t" r="r" b="b"/>
            <a:pathLst>
              <a:path w="622756" h="670531">
                <a:moveTo>
                  <a:pt x="0" y="0"/>
                </a:moveTo>
                <a:lnTo>
                  <a:pt x="622755" y="0"/>
                </a:lnTo>
                <a:lnTo>
                  <a:pt x="622755" y="670531"/>
                </a:lnTo>
                <a:lnTo>
                  <a:pt x="0" y="6705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20" name="Freeform 20"/>
          <p:cNvSpPr/>
          <p:nvPr/>
        </p:nvSpPr>
        <p:spPr>
          <a:xfrm>
            <a:off x="16689720" y="8613217"/>
            <a:ext cx="753533" cy="753533"/>
          </a:xfrm>
          <a:custGeom>
            <a:avLst/>
            <a:gdLst/>
            <a:ahLst/>
            <a:cxnLst/>
            <a:rect l="l" t="t" r="r" b="b"/>
            <a:pathLst>
              <a:path w="753533" h="753533">
                <a:moveTo>
                  <a:pt x="0" y="0"/>
                </a:moveTo>
                <a:lnTo>
                  <a:pt x="753533" y="0"/>
                </a:lnTo>
                <a:lnTo>
                  <a:pt x="753533" y="753533"/>
                </a:lnTo>
                <a:lnTo>
                  <a:pt x="0" y="7535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21" name="Freeform 21"/>
          <p:cNvSpPr/>
          <p:nvPr/>
        </p:nvSpPr>
        <p:spPr>
          <a:xfrm rot="9718507">
            <a:off x="9738774" y="8776458"/>
            <a:ext cx="863987" cy="1814146"/>
          </a:xfrm>
          <a:custGeom>
            <a:avLst/>
            <a:gdLst/>
            <a:ahLst/>
            <a:cxnLst/>
            <a:rect l="l" t="t" r="r" b="b"/>
            <a:pathLst>
              <a:path w="863987" h="1814146">
                <a:moveTo>
                  <a:pt x="0" y="0"/>
                </a:moveTo>
                <a:lnTo>
                  <a:pt x="863987" y="0"/>
                </a:lnTo>
                <a:lnTo>
                  <a:pt x="863987" y="1814146"/>
                </a:lnTo>
                <a:lnTo>
                  <a:pt x="0" y="181414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4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22" name="Freeform 22"/>
          <p:cNvSpPr/>
          <p:nvPr/>
        </p:nvSpPr>
        <p:spPr>
          <a:xfrm rot="-1062160">
            <a:off x="-374980" y="999012"/>
            <a:ext cx="1461335" cy="3068420"/>
          </a:xfrm>
          <a:custGeom>
            <a:avLst/>
            <a:gdLst/>
            <a:ahLst/>
            <a:cxnLst/>
            <a:rect l="l" t="t" r="r" b="b"/>
            <a:pathLst>
              <a:path w="1461335" h="3068420">
                <a:moveTo>
                  <a:pt x="0" y="0"/>
                </a:moveTo>
                <a:lnTo>
                  <a:pt x="1461335" y="0"/>
                </a:lnTo>
                <a:lnTo>
                  <a:pt x="1461335" y="3068420"/>
                </a:lnTo>
                <a:lnTo>
                  <a:pt x="0" y="30684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4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23" name="Freeform 23"/>
          <p:cNvSpPr/>
          <p:nvPr/>
        </p:nvSpPr>
        <p:spPr>
          <a:xfrm>
            <a:off x="8404721" y="-2867562"/>
            <a:ext cx="4519124" cy="4519124"/>
          </a:xfrm>
          <a:custGeom>
            <a:avLst/>
            <a:gdLst/>
            <a:ahLst/>
            <a:cxnLst/>
            <a:rect l="l" t="t" r="r" b="b"/>
            <a:pathLst>
              <a:path w="4519124" h="4519124">
                <a:moveTo>
                  <a:pt x="0" y="0"/>
                </a:moveTo>
                <a:lnTo>
                  <a:pt x="4519124" y="0"/>
                </a:lnTo>
                <a:lnTo>
                  <a:pt x="4519124" y="4519125"/>
                </a:lnTo>
                <a:lnTo>
                  <a:pt x="0" y="451912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6999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24" name="TextBox 24"/>
          <p:cNvSpPr txBox="1"/>
          <p:nvPr/>
        </p:nvSpPr>
        <p:spPr>
          <a:xfrm>
            <a:off x="6734889" y="3785346"/>
            <a:ext cx="10897466" cy="943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r">
              <a:lnSpc>
                <a:spcPts val="7129"/>
              </a:lnSpc>
              <a:defRPr sz="7129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</a:defRPr>
            </a:lvl1pPr>
          </a:lstStyle>
          <a:p>
            <a:r>
              <a:rPr lang="en-US" dirty="0" err="1">
                <a:sym typeface="Garet Bold"/>
              </a:rPr>
              <a:t>臺灣空氣品質分析</a:t>
            </a:r>
            <a:endParaRPr lang="en-US" dirty="0">
              <a:sym typeface="Garet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4793246" y="5644315"/>
            <a:ext cx="6853161" cy="1507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44"/>
              </a:lnSpc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資管四乙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潘驄杰</a:t>
            </a:r>
            <a:endParaRPr lang="en-US" sz="2889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  <a:p>
            <a:pPr algn="just">
              <a:lnSpc>
                <a:spcPts val="4044"/>
              </a:lnSpc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資訊碩專二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黎彥德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</a:t>
            </a:r>
          </a:p>
          <a:p>
            <a:pPr algn="just">
              <a:lnSpc>
                <a:spcPts val="4044"/>
              </a:lnSpc>
              <a:spcBef>
                <a:spcPct val="0"/>
              </a:spcBef>
            </a:pP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資訊碩一</a:t>
            </a:r>
            <a:r>
              <a:rPr lang="en-US" sz="2889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  </a:t>
            </a:r>
            <a:r>
              <a:rPr lang="en-US" sz="2889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張家睿</a:t>
            </a:r>
            <a:endParaRPr lang="en-US" sz="2889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1704402" y="6196584"/>
            <a:ext cx="243888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just">
              <a:lnSpc>
                <a:spcPts val="4044"/>
              </a:lnSpc>
              <a:defRPr sz="2889" b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</a:defRPr>
            </a:lvl1pPr>
          </a:lstStyle>
          <a:p>
            <a:r>
              <a:rPr lang="en-US" dirty="0">
                <a:sym typeface="Garet"/>
              </a:rPr>
              <a:t>Presented by: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734889" y="2432675"/>
            <a:ext cx="10897466" cy="943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29"/>
              </a:lnSpc>
            </a:pPr>
            <a:r>
              <a:rPr lang="en-US" sz="712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人工智慧產業分析報告</a:t>
            </a:r>
            <a:endParaRPr lang="en-US" sz="712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8867" y="0"/>
            <a:ext cx="18425734" cy="5525994"/>
            <a:chOff x="0" y="0"/>
            <a:chExt cx="2854628" cy="8561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4628" cy="856121"/>
            </a:xfrm>
            <a:custGeom>
              <a:avLst/>
              <a:gdLst/>
              <a:ahLst/>
              <a:cxnLst/>
              <a:rect l="l" t="t" r="r" b="b"/>
              <a:pathLst>
                <a:path w="2854628" h="856121">
                  <a:moveTo>
                    <a:pt x="0" y="0"/>
                  </a:moveTo>
                  <a:lnTo>
                    <a:pt x="2854628" y="0"/>
                  </a:lnTo>
                  <a:lnTo>
                    <a:pt x="2854628" y="856121"/>
                  </a:lnTo>
                  <a:lnTo>
                    <a:pt x="0" y="856121"/>
                  </a:lnTo>
                  <a:close/>
                </a:path>
              </a:pathLst>
            </a:custGeom>
            <a:blipFill>
              <a:blip r:embed="rId2"/>
              <a:stretch>
                <a:fillRect t="-43779" b="-43779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5066856" y="891591"/>
            <a:ext cx="13851628" cy="1041349"/>
            <a:chOff x="0" y="0"/>
            <a:chExt cx="3648166" cy="2742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648166" cy="274265"/>
            </a:xfrm>
            <a:custGeom>
              <a:avLst/>
              <a:gdLst/>
              <a:ahLst/>
              <a:cxnLst/>
              <a:rect l="l" t="t" r="r" b="b"/>
              <a:pathLst>
                <a:path w="3648166" h="274265">
                  <a:moveTo>
                    <a:pt x="0" y="0"/>
                  </a:moveTo>
                  <a:lnTo>
                    <a:pt x="3648166" y="0"/>
                  </a:lnTo>
                  <a:lnTo>
                    <a:pt x="3648166" y="274265"/>
                  </a:lnTo>
                  <a:lnTo>
                    <a:pt x="0" y="274265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50000">
                  <a:srgbClr val="00605B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648166" cy="3123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68867" y="2929236"/>
            <a:ext cx="18425734" cy="2596758"/>
            <a:chOff x="0" y="0"/>
            <a:chExt cx="4852868" cy="683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52868" cy="683920"/>
            </a:xfrm>
            <a:custGeom>
              <a:avLst/>
              <a:gdLst/>
              <a:ahLst/>
              <a:cxnLst/>
              <a:rect l="l" t="t" r="r" b="b"/>
              <a:pathLst>
                <a:path w="4852868" h="683920">
                  <a:moveTo>
                    <a:pt x="0" y="0"/>
                  </a:moveTo>
                  <a:lnTo>
                    <a:pt x="4852868" y="0"/>
                  </a:lnTo>
                  <a:lnTo>
                    <a:pt x="4852868" y="683920"/>
                  </a:lnTo>
                  <a:lnTo>
                    <a:pt x="0" y="68392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852868" cy="7220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55909" y="2115347"/>
            <a:ext cx="16103391" cy="7348702"/>
            <a:chOff x="0" y="0"/>
            <a:chExt cx="3980414" cy="18164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80414" cy="1816442"/>
            </a:xfrm>
            <a:custGeom>
              <a:avLst/>
              <a:gdLst/>
              <a:ahLst/>
              <a:cxnLst/>
              <a:rect l="l" t="t" r="r" b="b"/>
              <a:pathLst>
                <a:path w="3980414" h="1816442">
                  <a:moveTo>
                    <a:pt x="14423" y="0"/>
                  </a:moveTo>
                  <a:lnTo>
                    <a:pt x="3965991" y="0"/>
                  </a:lnTo>
                  <a:cubicBezTo>
                    <a:pt x="3969816" y="0"/>
                    <a:pt x="3973485" y="1520"/>
                    <a:pt x="3976189" y="4224"/>
                  </a:cubicBezTo>
                  <a:cubicBezTo>
                    <a:pt x="3978894" y="6929"/>
                    <a:pt x="3980414" y="10598"/>
                    <a:pt x="3980414" y="14423"/>
                  </a:cubicBezTo>
                  <a:lnTo>
                    <a:pt x="3980414" y="1802019"/>
                  </a:lnTo>
                  <a:cubicBezTo>
                    <a:pt x="3980414" y="1805844"/>
                    <a:pt x="3978894" y="1809513"/>
                    <a:pt x="3976189" y="1812218"/>
                  </a:cubicBezTo>
                  <a:cubicBezTo>
                    <a:pt x="3973485" y="1814923"/>
                    <a:pt x="3969816" y="1816442"/>
                    <a:pt x="3965991" y="1816442"/>
                  </a:cubicBezTo>
                  <a:lnTo>
                    <a:pt x="14423" y="1816442"/>
                  </a:lnTo>
                  <a:cubicBezTo>
                    <a:pt x="10598" y="1816442"/>
                    <a:pt x="6929" y="1814923"/>
                    <a:pt x="4224" y="1812218"/>
                  </a:cubicBezTo>
                  <a:cubicBezTo>
                    <a:pt x="1520" y="1809513"/>
                    <a:pt x="0" y="1805844"/>
                    <a:pt x="0" y="1802019"/>
                  </a:cubicBezTo>
                  <a:lnTo>
                    <a:pt x="0" y="14423"/>
                  </a:lnTo>
                  <a:cubicBezTo>
                    <a:pt x="0" y="10598"/>
                    <a:pt x="1520" y="6929"/>
                    <a:pt x="4224" y="4224"/>
                  </a:cubicBezTo>
                  <a:cubicBezTo>
                    <a:pt x="6929" y="1520"/>
                    <a:pt x="10598" y="0"/>
                    <a:pt x="14423" y="0"/>
                  </a:cubicBezTo>
                  <a:close/>
                </a:path>
              </a:pathLst>
            </a:custGeom>
            <a:solidFill>
              <a:srgbClr val="0AAAA2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980414" cy="1854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066856" y="3106386"/>
            <a:ext cx="11659569" cy="6021593"/>
            <a:chOff x="0" y="0"/>
            <a:chExt cx="1671465" cy="86322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71465" cy="863229"/>
            </a:xfrm>
            <a:custGeom>
              <a:avLst/>
              <a:gdLst/>
              <a:ahLst/>
              <a:cxnLst/>
              <a:rect l="l" t="t" r="r" b="b"/>
              <a:pathLst>
                <a:path w="1671465" h="863229">
                  <a:moveTo>
                    <a:pt x="0" y="0"/>
                  </a:moveTo>
                  <a:lnTo>
                    <a:pt x="1671465" y="0"/>
                  </a:lnTo>
                  <a:lnTo>
                    <a:pt x="1671465" y="863229"/>
                  </a:lnTo>
                  <a:lnTo>
                    <a:pt x="0" y="863229"/>
                  </a:lnTo>
                  <a:close/>
                </a:path>
              </a:pathLst>
            </a:custGeom>
            <a:blipFill>
              <a:blip r:embed="rId3"/>
              <a:stretch>
                <a:fillRect l="-2023" r="-2023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703079" y="933450"/>
            <a:ext cx="10915435" cy="78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數據擷取</a:t>
            </a:r>
            <a:endParaRPr lang="en-US" sz="4800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84441" y="9608356"/>
            <a:ext cx="1139947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資料來源:https://www.kaggle.com/datasets/taweilo/taiwan-air-quality-data-20162024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59501" y="2165633"/>
            <a:ext cx="15568997" cy="72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1"/>
              </a:lnSpc>
              <a:spcBef>
                <a:spcPct val="0"/>
              </a:spcBef>
            </a:pPr>
            <a:r>
              <a:rPr lang="en-US" sz="4436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環保署監測網每小記錄</a:t>
            </a:r>
            <a:r>
              <a:rPr lang="en-US" sz="4436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(2016-11-15 ~2024-8-31))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5865001" y="3210224"/>
            <a:ext cx="17067804" cy="1933275"/>
            <a:chOff x="0" y="-57149"/>
            <a:chExt cx="22757072" cy="2577700"/>
          </a:xfrm>
        </p:grpSpPr>
        <p:sp>
          <p:nvSpPr>
            <p:cNvPr id="19" name="TextBox 19"/>
            <p:cNvSpPr txBox="1"/>
            <p:nvPr/>
          </p:nvSpPr>
          <p:spPr>
            <a:xfrm>
              <a:off x="1285885" y="-57149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數據筆數:5,882,208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40224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縣市:22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87807" y="1897827"/>
              <a:ext cx="21471187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3919"/>
                </a:lnSpc>
                <a:spcBef>
                  <a:spcPct val="0"/>
                </a:spcBef>
                <a:defRPr sz="2799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nva Sans"/>
                </a:defRPr>
              </a:lvl1pPr>
            </a:lstStyle>
            <a:p>
              <a:r>
                <a:rPr lang="en-US" dirty="0">
                  <a:sym typeface="Canva Sans"/>
                </a:rPr>
                <a:t>監測站:122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208735" y="5537055"/>
            <a:ext cx="1065422" cy="284770"/>
            <a:chOff x="0" y="0"/>
            <a:chExt cx="280605" cy="7500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80605" cy="75001"/>
            </a:xfrm>
            <a:custGeom>
              <a:avLst/>
              <a:gdLst/>
              <a:ahLst/>
              <a:cxnLst/>
              <a:rect l="l" t="t" r="r" b="b"/>
              <a:pathLst>
                <a:path w="280605" h="75001">
                  <a:moveTo>
                    <a:pt x="0" y="0"/>
                  </a:moveTo>
                  <a:lnTo>
                    <a:pt x="280605" y="0"/>
                  </a:lnTo>
                  <a:lnTo>
                    <a:pt x="280605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FFD21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80605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658980" y="5410200"/>
            <a:ext cx="711250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時間</a:t>
            </a:r>
            <a:endParaRPr lang="en-US" dirty="0">
              <a:sym typeface="Canva Sans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3185832" y="6166281"/>
            <a:ext cx="1065422" cy="284770"/>
            <a:chOff x="0" y="0"/>
            <a:chExt cx="280605" cy="7500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80605" cy="75001"/>
            </a:xfrm>
            <a:custGeom>
              <a:avLst/>
              <a:gdLst/>
              <a:ahLst/>
              <a:cxnLst/>
              <a:rect l="l" t="t" r="r" b="b"/>
              <a:pathLst>
                <a:path w="280605" h="75001">
                  <a:moveTo>
                    <a:pt x="0" y="0"/>
                  </a:moveTo>
                  <a:lnTo>
                    <a:pt x="280605" y="0"/>
                  </a:lnTo>
                  <a:lnTo>
                    <a:pt x="280605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4694C2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80605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58980" y="6060032"/>
            <a:ext cx="711250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地點</a:t>
            </a:r>
            <a:endParaRPr lang="en-US" dirty="0">
              <a:sym typeface="Canva Sans"/>
            </a:endParaRPr>
          </a:p>
        </p:txBody>
      </p:sp>
      <p:grpSp>
        <p:nvGrpSpPr>
          <p:cNvPr id="30" name="Group 30"/>
          <p:cNvGrpSpPr/>
          <p:nvPr/>
        </p:nvGrpSpPr>
        <p:grpSpPr>
          <a:xfrm>
            <a:off x="3208735" y="6795507"/>
            <a:ext cx="1051176" cy="284770"/>
            <a:chOff x="0" y="0"/>
            <a:chExt cx="276853" cy="7500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76853" cy="75001"/>
            </a:xfrm>
            <a:custGeom>
              <a:avLst/>
              <a:gdLst/>
              <a:ahLst/>
              <a:cxnLst/>
              <a:rect l="l" t="t" r="r" b="b"/>
              <a:pathLst>
                <a:path w="276853" h="75001">
                  <a:moveTo>
                    <a:pt x="0" y="0"/>
                  </a:moveTo>
                  <a:lnTo>
                    <a:pt x="276853" y="0"/>
                  </a:lnTo>
                  <a:lnTo>
                    <a:pt x="276853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7ED957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276853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67131" y="6688509"/>
            <a:ext cx="1206909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汙染物</a:t>
            </a:r>
            <a:endParaRPr lang="en-US" dirty="0">
              <a:sym typeface="Canva Sans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49469" y="7336813"/>
            <a:ext cx="1206909" cy="457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919"/>
              </a:lnSpc>
              <a:spcBef>
                <a:spcPct val="0"/>
              </a:spcBef>
              <a:defRPr sz="2799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Canva Sans"/>
              </a:rPr>
              <a:t>指標</a:t>
            </a:r>
            <a:endParaRPr lang="en-US" dirty="0">
              <a:sym typeface="Canva Sans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3222981" y="7423177"/>
            <a:ext cx="1051176" cy="284770"/>
            <a:chOff x="0" y="0"/>
            <a:chExt cx="276853" cy="7500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76853" cy="75001"/>
            </a:xfrm>
            <a:custGeom>
              <a:avLst/>
              <a:gdLst/>
              <a:ahLst/>
              <a:cxnLst/>
              <a:rect l="l" t="t" r="r" b="b"/>
              <a:pathLst>
                <a:path w="276853" h="75001">
                  <a:moveTo>
                    <a:pt x="0" y="0"/>
                  </a:moveTo>
                  <a:lnTo>
                    <a:pt x="276853" y="0"/>
                  </a:lnTo>
                  <a:lnTo>
                    <a:pt x="276853" y="75001"/>
                  </a:lnTo>
                  <a:lnTo>
                    <a:pt x="0" y="75001"/>
                  </a:lnTo>
                  <a:close/>
                </a:path>
              </a:pathLst>
            </a:custGeom>
            <a:solidFill>
              <a:srgbClr val="FF914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276853" cy="113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9925" y="7134645"/>
            <a:ext cx="9820482" cy="523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just">
              <a:lnSpc>
                <a:spcPts val="5179"/>
              </a:lnSpc>
              <a:spcBef>
                <a:spcPct val="0"/>
              </a:spcBef>
              <a:defRPr sz="3699" b="1">
                <a:solidFill>
                  <a:schemeClr val="accent6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</a:defRPr>
            </a:lvl1pPr>
          </a:lstStyle>
          <a:p>
            <a:r>
              <a:rPr lang="en-US" dirty="0" err="1">
                <a:sym typeface="Garet Bold"/>
              </a:rPr>
              <a:t>分析視角</a:t>
            </a:r>
            <a:endParaRPr lang="en-US" dirty="0">
              <a:sym typeface="Garet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79925" y="1862681"/>
            <a:ext cx="8199237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79"/>
              </a:lnSpc>
              <a:spcBef>
                <a:spcPct val="0"/>
              </a:spcBef>
            </a:pPr>
            <a:r>
              <a:rPr lang="en-US" sz="3699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維度分析</a:t>
            </a:r>
            <a:endParaRPr lang="en-US" sz="3699" b="1" dirty="0">
              <a:solidFill>
                <a:schemeClr val="accent6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79925" y="7857911"/>
            <a:ext cx="9230350" cy="1536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4159"/>
              </a:lnSpc>
              <a:defRPr sz="2971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</a:defRPr>
            </a:lvl1pPr>
          </a:lstStyle>
          <a:p>
            <a:r>
              <a:rPr lang="en-US" dirty="0" err="1">
                <a:sym typeface="Garet"/>
              </a:rPr>
              <a:t>空間比較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縣市</a:t>
            </a:r>
            <a:r>
              <a:rPr lang="en-US" dirty="0">
                <a:sym typeface="Garet"/>
              </a:rPr>
              <a:t>/</a:t>
            </a:r>
            <a:r>
              <a:rPr lang="en-US" dirty="0" err="1">
                <a:sym typeface="Garet"/>
              </a:rPr>
              <a:t>站點的</a:t>
            </a:r>
            <a:r>
              <a:rPr lang="en-US" dirty="0">
                <a:sym typeface="Garet"/>
              </a:rPr>
              <a:t> PM2.5/</a:t>
            </a:r>
            <a:r>
              <a:rPr lang="en-US" dirty="0" err="1">
                <a:sym typeface="Garet"/>
              </a:rPr>
              <a:t>AQI差異</a:t>
            </a:r>
            <a:endParaRPr lang="en-US" dirty="0">
              <a:sym typeface="Garet"/>
            </a:endParaRPr>
          </a:p>
          <a:p>
            <a:r>
              <a:rPr lang="en-US" dirty="0" err="1">
                <a:sym typeface="Garet"/>
              </a:rPr>
              <a:t>時序趨勢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年度對比，月均AQI</a:t>
            </a:r>
            <a:endParaRPr lang="en-US" dirty="0">
              <a:sym typeface="Garet"/>
            </a:endParaRPr>
          </a:p>
          <a:p>
            <a:r>
              <a:rPr lang="en-US" dirty="0" err="1">
                <a:sym typeface="Garet"/>
              </a:rPr>
              <a:t>汙染物結構</a:t>
            </a:r>
            <a:r>
              <a:rPr lang="en-US" dirty="0">
                <a:sym typeface="Garet"/>
              </a:rPr>
              <a:t>: </a:t>
            </a:r>
            <a:r>
              <a:rPr lang="en-US" dirty="0" err="1">
                <a:sym typeface="Garet"/>
              </a:rPr>
              <a:t>氣體比例</a:t>
            </a:r>
            <a:r>
              <a:rPr lang="en-US" dirty="0">
                <a:sym typeface="Garet"/>
              </a:rPr>
              <a:t>/</a:t>
            </a:r>
            <a:r>
              <a:rPr lang="en-US" dirty="0" err="1">
                <a:sym typeface="Garet"/>
              </a:rPr>
              <a:t>關聯</a:t>
            </a:r>
            <a:endParaRPr lang="en-US" dirty="0">
              <a:sym typeface="Garet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010276" y="-372772"/>
            <a:ext cx="13315894" cy="11678488"/>
            <a:chOff x="0" y="0"/>
            <a:chExt cx="695070" cy="60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45974" y="0"/>
            <a:ext cx="10481792" cy="4988909"/>
            <a:chOff x="0" y="0"/>
            <a:chExt cx="1280781" cy="609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80781" cy="609600"/>
            </a:xfrm>
            <a:custGeom>
              <a:avLst/>
              <a:gdLst/>
              <a:ahLst/>
              <a:cxnLst/>
              <a:rect l="l" t="t" r="r" b="b"/>
              <a:pathLst>
                <a:path w="1280781" h="609600">
                  <a:moveTo>
                    <a:pt x="1077581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280781" y="609600"/>
                  </a:lnTo>
                  <a:lnTo>
                    <a:pt x="1077581" y="0"/>
                  </a:lnTo>
                  <a:close/>
                </a:path>
              </a:pathLst>
            </a:custGeom>
            <a:blipFill>
              <a:blip r:embed="rId2"/>
              <a:stretch>
                <a:fillRect t="-19902" b="-1990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557163" y="5564905"/>
            <a:ext cx="9703241" cy="5740811"/>
            <a:chOff x="0" y="0"/>
            <a:chExt cx="1030359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30359" cy="609600"/>
            </a:xfrm>
            <a:custGeom>
              <a:avLst/>
              <a:gdLst/>
              <a:ahLst/>
              <a:cxnLst/>
              <a:rect l="l" t="t" r="r" b="b"/>
              <a:pathLst>
                <a:path w="1030359" h="609600">
                  <a:moveTo>
                    <a:pt x="82715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1030359" y="609600"/>
                  </a:lnTo>
                  <a:lnTo>
                    <a:pt x="827159" y="0"/>
                  </a:lnTo>
                  <a:close/>
                </a:path>
              </a:pathLst>
            </a:custGeom>
            <a:blipFill>
              <a:blip r:embed="rId3"/>
              <a:stretch>
                <a:fillRect t="-6411" b="-6411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57163" y="3359758"/>
            <a:ext cx="5730837" cy="8596256"/>
            <a:chOff x="0" y="0"/>
            <a:chExt cx="406400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06400" y="609600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79925" y="564406"/>
            <a:ext cx="5724913" cy="77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39"/>
              </a:lnSpc>
            </a:pPr>
            <a:r>
              <a:rPr lang="en-US" sz="53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數據探索</a:t>
            </a:r>
            <a:endParaRPr lang="en-US" sz="53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79925" y="2652857"/>
            <a:ext cx="11526879" cy="4261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SPCT四維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S(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空間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X P(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汙染物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X C(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條件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 X T(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時間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) 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S: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區域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縣市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-&gt;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監測站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 例:北/中/南/離島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臺北市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→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中山站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)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P: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懸浮微粒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(PM2.5/PM10)、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氣體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(CO,CO2,...)、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空氣品質指標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(AQI)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T: 年/季/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月份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/周/日/時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C: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條件</a:t>
            </a:r>
            <a:endParaRPr lang="en-US" sz="297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nva Sans"/>
              <a:sym typeface="Canva Sans"/>
            </a:endParaRP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季節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春/夏/秋/冬  </a:t>
            </a:r>
          </a:p>
          <a:p>
            <a:pPr algn="l">
              <a:lnSpc>
                <a:spcPts val="4159"/>
              </a:lnSpc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風速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: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無風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微風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輕風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強風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4159"/>
              </a:lnSpc>
              <a:spcBef>
                <a:spcPct val="0"/>
              </a:spcBef>
            </a:pP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     ● 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時段:早晨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上午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下午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傍晚</a:t>
            </a:r>
            <a:r>
              <a:rPr lang="en-US" sz="2971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/</a:t>
            </a:r>
            <a:r>
              <a:rPr lang="en-US" sz="297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nva Sans"/>
                <a:sym typeface="Canva Sans"/>
              </a:rPr>
              <a:t>晚間</a:t>
            </a:r>
            <a:endParaRPr lang="en-US" sz="297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761006"/>
            <a:ext cx="18425734" cy="5525994"/>
            <a:chOff x="0" y="0"/>
            <a:chExt cx="2854628" cy="8561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4628" cy="856121"/>
            </a:xfrm>
            <a:custGeom>
              <a:avLst/>
              <a:gdLst/>
              <a:ahLst/>
              <a:cxnLst/>
              <a:rect l="l" t="t" r="r" b="b"/>
              <a:pathLst>
                <a:path w="2854628" h="856121">
                  <a:moveTo>
                    <a:pt x="0" y="0"/>
                  </a:moveTo>
                  <a:lnTo>
                    <a:pt x="2854628" y="0"/>
                  </a:lnTo>
                  <a:lnTo>
                    <a:pt x="2854628" y="856121"/>
                  </a:lnTo>
                  <a:lnTo>
                    <a:pt x="0" y="856121"/>
                  </a:lnTo>
                  <a:close/>
                </a:path>
              </a:pathLst>
            </a:custGeom>
            <a:blipFill>
              <a:blip r:embed="rId2"/>
              <a:stretch>
                <a:fillRect t="-61180" b="-6118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256079" y="1028700"/>
            <a:ext cx="11991364" cy="1041349"/>
            <a:chOff x="0" y="0"/>
            <a:chExt cx="3158219" cy="2742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58219" cy="274265"/>
            </a:xfrm>
            <a:custGeom>
              <a:avLst/>
              <a:gdLst/>
              <a:ahLst/>
              <a:cxnLst/>
              <a:rect l="l" t="t" r="r" b="b"/>
              <a:pathLst>
                <a:path w="3158219" h="274265">
                  <a:moveTo>
                    <a:pt x="0" y="0"/>
                  </a:moveTo>
                  <a:lnTo>
                    <a:pt x="3158219" y="0"/>
                  </a:lnTo>
                  <a:lnTo>
                    <a:pt x="3158219" y="274265"/>
                  </a:lnTo>
                  <a:lnTo>
                    <a:pt x="0" y="274265"/>
                  </a:lnTo>
                  <a:close/>
                </a:path>
              </a:pathLst>
            </a:custGeom>
            <a:gradFill rotWithShape="1">
              <a:gsLst>
                <a:gs pos="0">
                  <a:srgbClr val="00605B">
                    <a:alpha val="100000"/>
                  </a:srgbClr>
                </a:gs>
                <a:gs pos="50000">
                  <a:srgbClr val="00605B">
                    <a:alpha val="100000"/>
                  </a:srgbClr>
                </a:gs>
                <a:gs pos="100000">
                  <a:srgbClr val="08D6CC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158219" cy="3123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10800000">
            <a:off x="-256079" y="4789115"/>
            <a:ext cx="18425734" cy="2596758"/>
            <a:chOff x="0" y="0"/>
            <a:chExt cx="4852868" cy="683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52868" cy="683920"/>
            </a:xfrm>
            <a:custGeom>
              <a:avLst/>
              <a:gdLst/>
              <a:ahLst/>
              <a:cxnLst/>
              <a:rect l="l" t="t" r="r" b="b"/>
              <a:pathLst>
                <a:path w="4852868" h="683920">
                  <a:moveTo>
                    <a:pt x="0" y="0"/>
                  </a:moveTo>
                  <a:lnTo>
                    <a:pt x="4852868" y="0"/>
                  </a:lnTo>
                  <a:lnTo>
                    <a:pt x="4852868" y="683920"/>
                  </a:lnTo>
                  <a:lnTo>
                    <a:pt x="0" y="68392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852868" cy="7220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95830" y="2929236"/>
            <a:ext cx="7608526" cy="5858094"/>
            <a:chOff x="0" y="0"/>
            <a:chExt cx="1880665" cy="14479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80665" cy="1447996"/>
            </a:xfrm>
            <a:custGeom>
              <a:avLst/>
              <a:gdLst/>
              <a:ahLst/>
              <a:cxnLst/>
              <a:rect l="l" t="t" r="r" b="b"/>
              <a:pathLst>
                <a:path w="1880665" h="1447996">
                  <a:moveTo>
                    <a:pt x="30526" y="0"/>
                  </a:moveTo>
                  <a:lnTo>
                    <a:pt x="1850139" y="0"/>
                  </a:lnTo>
                  <a:cubicBezTo>
                    <a:pt x="1858235" y="0"/>
                    <a:pt x="1865999" y="3216"/>
                    <a:pt x="1871724" y="8941"/>
                  </a:cubicBezTo>
                  <a:cubicBezTo>
                    <a:pt x="1877449" y="14666"/>
                    <a:pt x="1880665" y="22430"/>
                    <a:pt x="1880665" y="30526"/>
                  </a:cubicBezTo>
                  <a:lnTo>
                    <a:pt x="1880665" y="1417470"/>
                  </a:lnTo>
                  <a:cubicBezTo>
                    <a:pt x="1880665" y="1434329"/>
                    <a:pt x="1866998" y="1447996"/>
                    <a:pt x="1850139" y="1447996"/>
                  </a:cubicBezTo>
                  <a:lnTo>
                    <a:pt x="30526" y="1447996"/>
                  </a:lnTo>
                  <a:cubicBezTo>
                    <a:pt x="13667" y="1447996"/>
                    <a:pt x="0" y="1434329"/>
                    <a:pt x="0" y="1417470"/>
                  </a:cubicBezTo>
                  <a:lnTo>
                    <a:pt x="0" y="30526"/>
                  </a:lnTo>
                  <a:cubicBezTo>
                    <a:pt x="0" y="13667"/>
                    <a:pt x="13667" y="0"/>
                    <a:pt x="30526" y="0"/>
                  </a:cubicBezTo>
                  <a:close/>
                </a:path>
              </a:pathLst>
            </a:custGeom>
            <a:solidFill>
              <a:srgbClr val="0AAAA2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880665" cy="1486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1111885"/>
            <a:ext cx="10915435" cy="78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網站架構</a:t>
            </a:r>
            <a:endParaRPr lang="en-US" sz="4800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96646" y="4063431"/>
            <a:ext cx="7206895" cy="4090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2"/>
              </a:lnSpc>
            </a:pPr>
            <a:r>
              <a:rPr lang="en-US" sz="32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2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架構:Navbar+Sidebar+Streamlit</a:t>
            </a:r>
            <a:endParaRPr lang="en-US" sz="32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2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資料層:DuckDB</a:t>
            </a: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互動控制:時間範圍、縣市</a:t>
            </a: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/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站點</a:t>
            </a: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、</a:t>
            </a:r>
          </a:p>
          <a:p>
            <a:pPr algn="l">
              <a:lnSpc>
                <a:spcPts val="4032"/>
              </a:lnSpc>
            </a:pPr>
            <a:r>
              <a:rPr lang="en-US" sz="336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                     </a:t>
            </a:r>
            <a:r>
              <a:rPr lang="en-US" sz="3360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多污染物</a:t>
            </a: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l">
              <a:lnSpc>
                <a:spcPts val="4032"/>
              </a:lnSpc>
            </a:pPr>
            <a:endParaRPr lang="en-US" sz="336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9521378" y="2929236"/>
            <a:ext cx="7608526" cy="5858094"/>
            <a:chOff x="0" y="0"/>
            <a:chExt cx="1880665" cy="144799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80665" cy="1447996"/>
            </a:xfrm>
            <a:custGeom>
              <a:avLst/>
              <a:gdLst/>
              <a:ahLst/>
              <a:cxnLst/>
              <a:rect l="l" t="t" r="r" b="b"/>
              <a:pathLst>
                <a:path w="1880665" h="1447996">
                  <a:moveTo>
                    <a:pt x="30526" y="0"/>
                  </a:moveTo>
                  <a:lnTo>
                    <a:pt x="1850139" y="0"/>
                  </a:lnTo>
                  <a:cubicBezTo>
                    <a:pt x="1858235" y="0"/>
                    <a:pt x="1865999" y="3216"/>
                    <a:pt x="1871724" y="8941"/>
                  </a:cubicBezTo>
                  <a:cubicBezTo>
                    <a:pt x="1877449" y="14666"/>
                    <a:pt x="1880665" y="22430"/>
                    <a:pt x="1880665" y="30526"/>
                  </a:cubicBezTo>
                  <a:lnTo>
                    <a:pt x="1880665" y="1417470"/>
                  </a:lnTo>
                  <a:cubicBezTo>
                    <a:pt x="1880665" y="1434329"/>
                    <a:pt x="1866998" y="1447996"/>
                    <a:pt x="1850139" y="1447996"/>
                  </a:cubicBezTo>
                  <a:lnTo>
                    <a:pt x="30526" y="1447996"/>
                  </a:lnTo>
                  <a:cubicBezTo>
                    <a:pt x="13667" y="1447996"/>
                    <a:pt x="0" y="1434329"/>
                    <a:pt x="0" y="1417470"/>
                  </a:cubicBezTo>
                  <a:lnTo>
                    <a:pt x="0" y="30526"/>
                  </a:lnTo>
                  <a:cubicBezTo>
                    <a:pt x="0" y="13667"/>
                    <a:pt x="13667" y="0"/>
                    <a:pt x="30526" y="0"/>
                  </a:cubicBezTo>
                  <a:close/>
                </a:path>
              </a:pathLst>
            </a:custGeom>
            <a:solidFill>
              <a:srgbClr val="0AAAA2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880665" cy="1486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955828" y="3385041"/>
            <a:ext cx="6739626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5"/>
              </a:lnSpc>
            </a:pPr>
            <a:r>
              <a:rPr lang="en-US" sz="3196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頁面配置</a:t>
            </a:r>
            <a:endParaRPr lang="en-US" sz="3196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102090" y="4025331"/>
            <a:ext cx="6739626" cy="435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總覽:原始表格、品質檢查、KPI概覽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統計:月均趨勢、達標率、空間比較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規律:季節性</a:t>
            </a: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/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風速影響、關聯分析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決策:告警規則、健康建議、行動清單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</a:pP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  <a:p>
            <a:pPr algn="just">
              <a:lnSpc>
                <a:spcPts val="3833"/>
              </a:lnSpc>
              <a:spcBef>
                <a:spcPct val="0"/>
              </a:spcBef>
            </a:pPr>
            <a:r>
              <a:rPr lang="en-US" sz="2738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●</a:t>
            </a:r>
            <a:r>
              <a:rPr lang="en-US" sz="2738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"/>
                <a:sym typeface="Garet"/>
              </a:rPr>
              <a:t>地圖:站點分布與AQI著色、點選細節</a:t>
            </a:r>
            <a:endParaRPr lang="en-US" sz="2738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"/>
              <a:sym typeface="Garet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12903208" y="-2449076"/>
            <a:ext cx="4519124" cy="4519124"/>
          </a:xfrm>
          <a:custGeom>
            <a:avLst/>
            <a:gdLst/>
            <a:ahLst/>
            <a:cxnLst/>
            <a:rect l="l" t="t" r="r" b="b"/>
            <a:pathLst>
              <a:path w="4519124" h="4519124">
                <a:moveTo>
                  <a:pt x="0" y="0"/>
                </a:moveTo>
                <a:lnTo>
                  <a:pt x="4519124" y="0"/>
                </a:lnTo>
                <a:lnTo>
                  <a:pt x="4519124" y="4519125"/>
                </a:lnTo>
                <a:lnTo>
                  <a:pt x="0" y="4519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89891">
                <a:alpha val="100000"/>
              </a:srgbClr>
            </a:gs>
            <a:gs pos="100000">
              <a:srgbClr val="00605B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375029" y="1947062"/>
            <a:ext cx="9243486" cy="132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339"/>
              </a:lnSpc>
              <a:spcBef>
                <a:spcPct val="0"/>
              </a:spcBef>
            </a:pPr>
            <a:r>
              <a:rPr lang="en-US" sz="8099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478335" y="-24477"/>
            <a:ext cx="13315894" cy="11678488"/>
            <a:chOff x="0" y="0"/>
            <a:chExt cx="69507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95070" cy="609600"/>
            </a:xfrm>
            <a:custGeom>
              <a:avLst/>
              <a:gdLst/>
              <a:ahLst/>
              <a:cxnLst/>
              <a:rect l="l" t="t" r="r" b="b"/>
              <a:pathLst>
                <a:path w="695070" h="609600">
                  <a:moveTo>
                    <a:pt x="49187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95070" y="609600"/>
                  </a:lnTo>
                  <a:lnTo>
                    <a:pt x="49187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10000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38100"/>
              <a:ext cx="49187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372598" y="-24477"/>
            <a:ext cx="10953446" cy="10391303"/>
            <a:chOff x="0" y="0"/>
            <a:chExt cx="642578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2578" cy="609600"/>
            </a:xfrm>
            <a:custGeom>
              <a:avLst/>
              <a:gdLst/>
              <a:ahLst/>
              <a:cxnLst/>
              <a:rect l="l" t="t" r="r" b="b"/>
              <a:pathLst>
                <a:path w="642578" h="609600">
                  <a:moveTo>
                    <a:pt x="439378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642578" y="609600"/>
                  </a:lnTo>
                  <a:lnTo>
                    <a:pt x="439378" y="0"/>
                  </a:lnTo>
                  <a:close/>
                </a:path>
              </a:pathLst>
            </a:custGeom>
            <a:blipFill>
              <a:blip r:embed="rId2"/>
              <a:stretch>
                <a:fillRect l="-21284" r="-21284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Freeform 8"/>
          <p:cNvSpPr/>
          <p:nvPr/>
        </p:nvSpPr>
        <p:spPr>
          <a:xfrm rot="-6457784">
            <a:off x="3918362" y="1274564"/>
            <a:ext cx="8913335" cy="935900"/>
          </a:xfrm>
          <a:custGeom>
            <a:avLst/>
            <a:gdLst/>
            <a:ahLst/>
            <a:cxnLst/>
            <a:rect l="l" t="t" r="r" b="b"/>
            <a:pathLst>
              <a:path w="8913335" h="935900">
                <a:moveTo>
                  <a:pt x="0" y="0"/>
                </a:moveTo>
                <a:lnTo>
                  <a:pt x="8913334" y="0"/>
                </a:lnTo>
                <a:lnTo>
                  <a:pt x="8913334" y="935900"/>
                </a:lnTo>
                <a:lnTo>
                  <a:pt x="0" y="9359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355688" y="7591705"/>
            <a:ext cx="10317362" cy="2775121"/>
            <a:chOff x="0" y="0"/>
            <a:chExt cx="2266375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6375" cy="609600"/>
            </a:xfrm>
            <a:custGeom>
              <a:avLst/>
              <a:gdLst/>
              <a:ahLst/>
              <a:cxnLst/>
              <a:rect l="l" t="t" r="r" b="b"/>
              <a:pathLst>
                <a:path w="2266375" h="609600">
                  <a:moveTo>
                    <a:pt x="2063175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2266375" y="609600"/>
                  </a:lnTo>
                  <a:lnTo>
                    <a:pt x="2063175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55000"/>
                  </a:srgbClr>
                </a:gs>
                <a:gs pos="100000">
                  <a:srgbClr val="00605B">
                    <a:alpha val="55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1600" y="-38100"/>
              <a:ext cx="2063175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075597" y="2108987"/>
            <a:ext cx="5730837" cy="8596256"/>
            <a:chOff x="0" y="0"/>
            <a:chExt cx="406400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06400" y="609600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1600" y="-38100"/>
              <a:ext cx="2032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1062160">
            <a:off x="-374980" y="999012"/>
            <a:ext cx="1461335" cy="3068420"/>
          </a:xfrm>
          <a:custGeom>
            <a:avLst/>
            <a:gdLst/>
            <a:ahLst/>
            <a:cxnLst/>
            <a:rect l="l" t="t" r="r" b="b"/>
            <a:pathLst>
              <a:path w="1461335" h="3068420">
                <a:moveTo>
                  <a:pt x="0" y="0"/>
                </a:moveTo>
                <a:lnTo>
                  <a:pt x="1461335" y="0"/>
                </a:lnTo>
                <a:lnTo>
                  <a:pt x="1461335" y="3068420"/>
                </a:lnTo>
                <a:lnTo>
                  <a:pt x="0" y="3068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12803146" y="6949195"/>
            <a:ext cx="5482396" cy="841072"/>
            <a:chOff x="0" y="0"/>
            <a:chExt cx="2121423" cy="22151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121423" cy="221517"/>
            </a:xfrm>
            <a:custGeom>
              <a:avLst/>
              <a:gdLst/>
              <a:ahLst/>
              <a:cxnLst/>
              <a:rect l="l" t="t" r="r" b="b"/>
              <a:pathLst>
                <a:path w="2121423" h="221517">
                  <a:moveTo>
                    <a:pt x="0" y="0"/>
                  </a:moveTo>
                  <a:lnTo>
                    <a:pt x="2121423" y="0"/>
                  </a:lnTo>
                  <a:lnTo>
                    <a:pt x="2121423" y="221517"/>
                  </a:lnTo>
                  <a:lnTo>
                    <a:pt x="0" y="221517"/>
                  </a:lnTo>
                  <a:close/>
                </a:path>
              </a:pathLst>
            </a:custGeom>
            <a:gradFill rotWithShape="1">
              <a:gsLst>
                <a:gs pos="0">
                  <a:srgbClr val="08D6CC">
                    <a:alpha val="0"/>
                  </a:srgbClr>
                </a:gs>
                <a:gs pos="100000">
                  <a:srgbClr val="00605B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121423" cy="2596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163704" y="6949195"/>
            <a:ext cx="5778258" cy="787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69"/>
              </a:lnSpc>
              <a:spcBef>
                <a:spcPct val="0"/>
              </a:spcBef>
            </a:pPr>
            <a:r>
              <a:rPr lang="en-US" sz="4621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網頁系統展示</a:t>
            </a:r>
            <a:endParaRPr lang="en-US" sz="4621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28700" y="3764350"/>
            <a:ext cx="16434728" cy="2050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259"/>
              </a:lnSpc>
            </a:pPr>
            <a:r>
              <a:rPr lang="en-US" sz="58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未來方向依照環境部</a:t>
            </a:r>
            <a:endParaRPr lang="en-US" sz="58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  <a:p>
            <a:pPr algn="r">
              <a:lnSpc>
                <a:spcPts val="8259"/>
              </a:lnSpc>
              <a:spcBef>
                <a:spcPct val="0"/>
              </a:spcBef>
            </a:pPr>
            <a:r>
              <a:rPr lang="en-US" sz="5899" b="1" dirty="0" err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Garet Bold"/>
                <a:sym typeface="Garet Bold"/>
              </a:rPr>
              <a:t>資料給予智慧建議</a:t>
            </a:r>
            <a:endParaRPr lang="en-US" sz="5899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Garet Bold"/>
              <a:sym typeface="Garet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253</Words>
  <Application>Microsoft Macintosh PowerPoint</Application>
  <PresentationFormat>自訂</PresentationFormat>
  <Paragraphs>51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Canva Sans</vt:lpstr>
      <vt:lpstr>微軟正黑體</vt:lpstr>
      <vt:lpstr>Arial</vt:lpstr>
      <vt:lpstr>Garet</vt:lpstr>
      <vt:lpstr>Garet Bold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人工智慧實務期中簡報報告ppt</dc:title>
  <cp:lastModifiedBy>黎彥德</cp:lastModifiedBy>
  <cp:revision>5</cp:revision>
  <dcterms:created xsi:type="dcterms:W3CDTF">2006-08-16T00:00:00Z</dcterms:created>
  <dcterms:modified xsi:type="dcterms:W3CDTF">2025-10-14T15:43:31Z</dcterms:modified>
  <dc:identifier>DAG1fFHzP1I</dc:identifier>
</cp:coreProperties>
</file>

<file path=docProps/thumbnail.jpeg>
</file>